
<file path=[Content_Types].xml><?xml version="1.0" encoding="utf-8"?>
<Types xmlns="http://schemas.openxmlformats.org/package/2006/content-types">
  <Default Extension="xml" ContentType="application/xml"/>
  <Default Extension="gif" ContentType="video/unknown"/>
  <Default Extension="jpeg" ContentType="image/jpeg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6" r:id="rId1"/>
  </p:sldMasterIdLst>
  <p:notesMasterIdLst>
    <p:notesMasterId r:id="rId45"/>
  </p:notesMasterIdLst>
  <p:handoutMasterIdLst>
    <p:handoutMasterId r:id="rId46"/>
  </p:handoutMasterIdLst>
  <p:sldIdLst>
    <p:sldId id="1117" r:id="rId2"/>
    <p:sldId id="1047" r:id="rId3"/>
    <p:sldId id="1108" r:id="rId4"/>
    <p:sldId id="1078" r:id="rId5"/>
    <p:sldId id="1131" r:id="rId6"/>
    <p:sldId id="1118" r:id="rId7"/>
    <p:sldId id="1119" r:id="rId8"/>
    <p:sldId id="1121" r:id="rId9"/>
    <p:sldId id="1120" r:id="rId10"/>
    <p:sldId id="1122" r:id="rId11"/>
    <p:sldId id="1125" r:id="rId12"/>
    <p:sldId id="1123" r:id="rId13"/>
    <p:sldId id="1124" r:id="rId14"/>
    <p:sldId id="1126" r:id="rId15"/>
    <p:sldId id="1127" r:id="rId16"/>
    <p:sldId id="1128" r:id="rId17"/>
    <p:sldId id="1129" r:id="rId18"/>
    <p:sldId id="1093" r:id="rId19"/>
    <p:sldId id="1130" r:id="rId20"/>
    <p:sldId id="1085" r:id="rId21"/>
    <p:sldId id="1132" r:id="rId22"/>
    <p:sldId id="1135" r:id="rId23"/>
    <p:sldId id="1106" r:id="rId24"/>
    <p:sldId id="1109" r:id="rId25"/>
    <p:sldId id="1136" r:id="rId26"/>
    <p:sldId id="1133" r:id="rId27"/>
    <p:sldId id="1086" r:id="rId28"/>
    <p:sldId id="1089" r:id="rId29"/>
    <p:sldId id="1138" r:id="rId30"/>
    <p:sldId id="1139" r:id="rId31"/>
    <p:sldId id="1137" r:id="rId32"/>
    <p:sldId id="1112" r:id="rId33"/>
    <p:sldId id="1140" r:id="rId34"/>
    <p:sldId id="1115" r:id="rId35"/>
    <p:sldId id="1134" r:id="rId36"/>
    <p:sldId id="1141" r:id="rId37"/>
    <p:sldId id="1102" r:id="rId38"/>
    <p:sldId id="1144" r:id="rId39"/>
    <p:sldId id="1087" r:id="rId40"/>
    <p:sldId id="1143" r:id="rId41"/>
    <p:sldId id="1142" r:id="rId42"/>
    <p:sldId id="1070" r:id="rId43"/>
    <p:sldId id="1116" r:id="rId44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  <a:srgbClr val="3333CC"/>
    <a:srgbClr val="FF8D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77846" autoAdjust="0"/>
  </p:normalViewPr>
  <p:slideViewPr>
    <p:cSldViewPr>
      <p:cViewPr varScale="1">
        <p:scale>
          <a:sx n="70" d="100"/>
          <a:sy n="70" d="100"/>
        </p:scale>
        <p:origin x="-1936" y="-96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1104" y="-12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963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177532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just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=SqBw7XapJKk – bicycle robot</a:t>
            </a:r>
          </a:p>
          <a:p>
            <a:endParaRPr lang="en-US" dirty="0" smtClean="0"/>
          </a:p>
          <a:p>
            <a:r>
              <a:rPr lang="en-US" dirty="0" smtClean="0"/>
              <a:t>RL-NN Atari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cjpEIotvwFY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=EfGD2qveGdQ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Peer instruction: Can you think of a rule that always works for identifying dogs? What problems</a:t>
            </a:r>
            <a:r>
              <a:rPr lang="en-US" baseline="0" dirty="0" smtClean="0"/>
              <a:t> does this pose for making an intelligent system? </a:t>
            </a:r>
          </a:p>
          <a:p>
            <a:r>
              <a:rPr lang="en-US" baseline="0" dirty="0" smtClean="0"/>
              <a:t>- If everyone gets it right: talk to your partner about how you might surmount this issue with rules and symbols)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better math</a:t>
            </a:r>
            <a:r>
              <a:rPr lang="en-US" baseline="0" dirty="0" smtClean="0"/>
              <a:t> for existing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0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</a:t>
            </a:r>
          </a:p>
          <a:p>
            <a:r>
              <a:rPr lang="en-US" dirty="0" smtClean="0"/>
              <a:t>supervised can learn to distinguish different</a:t>
            </a:r>
            <a:r>
              <a:rPr lang="en-US" baseline="0" dirty="0" smtClean="0"/>
              <a:t> classes of things (E.g., what part of speech are words in a sentence?), application to Kahn academy: predict if person will get next problem right</a:t>
            </a:r>
          </a:p>
          <a:p>
            <a:endParaRPr lang="en-US" dirty="0" smtClean="0"/>
          </a:p>
          <a:p>
            <a:r>
              <a:rPr lang="en-US" dirty="0" smtClean="0"/>
              <a:t>Unsupervised: learn representations (how</a:t>
            </a:r>
            <a:r>
              <a:rPr lang="en-US" baseline="0" dirty="0" smtClean="0"/>
              <a:t> do these objects differ from one another?)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Reinforcement learning: playing a game, learning to walk (http://</a:t>
            </a:r>
            <a:r>
              <a:rPr lang="en-US" baseline="0" dirty="0" err="1" smtClean="0"/>
              <a:t>www.youtube.com/watch?v</a:t>
            </a:r>
            <a:r>
              <a:rPr lang="en-US" baseline="0" dirty="0" smtClean="0"/>
              <a:t>=SJS22jQTdSU)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</a:t>
            </a:r>
          </a:p>
          <a:p>
            <a:r>
              <a:rPr lang="en-US" dirty="0" smtClean="0"/>
              <a:t>supervised can learn to distinguish different</a:t>
            </a:r>
            <a:r>
              <a:rPr lang="en-US" baseline="0" dirty="0" smtClean="0"/>
              <a:t> classes of things (E.g., what part of speech are words in a sentence?), application to Kahn academy: predict if person will get next problem right</a:t>
            </a:r>
          </a:p>
          <a:p>
            <a:endParaRPr lang="en-US" dirty="0" smtClean="0"/>
          </a:p>
          <a:p>
            <a:r>
              <a:rPr lang="en-US" dirty="0" smtClean="0"/>
              <a:t>Unsupervised: learn representations (how</a:t>
            </a:r>
            <a:r>
              <a:rPr lang="en-US" baseline="0" dirty="0" smtClean="0"/>
              <a:t> do these objects differ from one another?)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Reinforcement learning: playing a game, learning to walk (http://</a:t>
            </a:r>
            <a:r>
              <a:rPr lang="en-US" baseline="0" dirty="0" err="1" smtClean="0"/>
              <a:t>www.youtube.com/watch?v</a:t>
            </a:r>
            <a:r>
              <a:rPr lang="en-US" baseline="0" dirty="0" smtClean="0"/>
              <a:t>=SJS22jQTdSU)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</a:t>
            </a:r>
          </a:p>
          <a:p>
            <a:r>
              <a:rPr lang="en-US" dirty="0" smtClean="0"/>
              <a:t>supervised can learn to distinguish different</a:t>
            </a:r>
            <a:r>
              <a:rPr lang="en-US" baseline="0" dirty="0" smtClean="0"/>
              <a:t> classes of things (E.g., what part of speech are words in a sentence?), application to Kahn academy: predict if person will get next problem right</a:t>
            </a:r>
          </a:p>
          <a:p>
            <a:endParaRPr lang="en-US" dirty="0" smtClean="0"/>
          </a:p>
          <a:p>
            <a:r>
              <a:rPr lang="en-US" dirty="0" smtClean="0"/>
              <a:t>Unsupervised: learn representations (how</a:t>
            </a:r>
            <a:r>
              <a:rPr lang="en-US" baseline="0" dirty="0" smtClean="0"/>
              <a:t> do these objects differ from one another?)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Reinforcement learning: playing a game, learning to walk (http://</a:t>
            </a:r>
            <a:r>
              <a:rPr lang="en-US" baseline="0" dirty="0" err="1" smtClean="0"/>
              <a:t>www.youtube.com/watch?v</a:t>
            </a:r>
            <a:r>
              <a:rPr lang="en-US" baseline="0" dirty="0" smtClean="0"/>
              <a:t>=SJS22jQTdSU)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</a:t>
            </a:r>
          </a:p>
          <a:p>
            <a:r>
              <a:rPr lang="en-US" dirty="0" smtClean="0"/>
              <a:t>supervised can learn to distinguish different</a:t>
            </a:r>
            <a:r>
              <a:rPr lang="en-US" baseline="0" dirty="0" smtClean="0"/>
              <a:t> classes of things (E.g., what part of speech are words in a sentence?), application to Kahn academy: predict if person will get next problem right</a:t>
            </a:r>
          </a:p>
          <a:p>
            <a:endParaRPr lang="en-US" dirty="0" smtClean="0"/>
          </a:p>
          <a:p>
            <a:r>
              <a:rPr lang="en-US" dirty="0" smtClean="0"/>
              <a:t>Unsupervised: learn representations (how</a:t>
            </a:r>
            <a:r>
              <a:rPr lang="en-US" baseline="0" dirty="0" smtClean="0"/>
              <a:t> do these objects differ from one another?)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Reinforcement learning: playing a game, learning to walk (http://</a:t>
            </a:r>
            <a:r>
              <a:rPr lang="en-US" baseline="0" dirty="0" err="1" smtClean="0"/>
              <a:t>www.youtube.com/watch?v</a:t>
            </a:r>
            <a:r>
              <a:rPr lang="en-US" baseline="0" dirty="0" smtClean="0"/>
              <a:t>=SJS22jQTdSU)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</a:t>
            </a:r>
          </a:p>
          <a:p>
            <a:r>
              <a:rPr lang="en-US" dirty="0" smtClean="0"/>
              <a:t>supervised can learn to distinguish different</a:t>
            </a:r>
            <a:r>
              <a:rPr lang="en-US" baseline="0" dirty="0" smtClean="0"/>
              <a:t> classes of things (E.g., what part of speech are words in a sentence?), application to Kahn academy: predict if person will get next problem right</a:t>
            </a:r>
          </a:p>
          <a:p>
            <a:endParaRPr lang="en-US" dirty="0" smtClean="0"/>
          </a:p>
          <a:p>
            <a:r>
              <a:rPr lang="en-US" dirty="0" smtClean="0"/>
              <a:t>Unsupervised: learn representations (how</a:t>
            </a:r>
            <a:r>
              <a:rPr lang="en-US" baseline="0" dirty="0" smtClean="0"/>
              <a:t> do these objects differ from one another?)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Reinforcement learning: playing a game, learning to walk (http://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=SJS22jQTdSU)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Emphasize that multiple algorithms can be applied – what you choose depends both on the setup of the task and your goals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yann.lecun.com</a:t>
            </a:r>
            <a:r>
              <a:rPr lang="en-US" dirty="0" smtClean="0"/>
              <a:t>/</a:t>
            </a:r>
            <a:r>
              <a:rPr lang="en-US" dirty="0" err="1" smtClean="0"/>
              <a:t>exdb</a:t>
            </a:r>
            <a:r>
              <a:rPr lang="en-US" dirty="0" smtClean="0"/>
              <a:t>/</a:t>
            </a:r>
            <a:r>
              <a:rPr lang="en-US" dirty="0" err="1" smtClean="0"/>
              <a:t>lenet</a:t>
            </a:r>
            <a:r>
              <a:rPr lang="en-US" dirty="0" smtClean="0"/>
              <a:t>/a12.html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=gy5g33S0Gzo – towel folding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=SqBw7XapJKk – bicycle robot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=gy5g33S0Gzo – towel folding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=SqBw7XapJKk – bicycle robot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=EfGD2qveGdQ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6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these? C3PO,</a:t>
            </a:r>
            <a:r>
              <a:rPr lang="en-US" baseline="0" dirty="0" smtClean="0"/>
              <a:t> what does he do?  Essentially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translate, (but with anxiety!)</a:t>
            </a:r>
          </a:p>
          <a:p>
            <a:r>
              <a:rPr lang="en-US" baseline="0" dirty="0" smtClean="0"/>
              <a:t>Little guy? R2D2 – what does he do, yeah, not so sure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got darker: machines come back from the future – to kill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90’s : software is scary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 fear about what technology might do 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we can’t even tell technology apart from ourselves?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maybe it’ll look really different and snarky</a:t>
            </a:r>
          </a:p>
          <a:p>
            <a:r>
              <a:rPr lang="en-US" dirty="0" smtClean="0"/>
              <a:t>Who are these? C3PO,</a:t>
            </a:r>
            <a:r>
              <a:rPr lang="en-US" baseline="0" dirty="0" smtClean="0"/>
              <a:t> what does he do?  Essentially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translate, (but with anxiety!)</a:t>
            </a:r>
          </a:p>
          <a:p>
            <a:r>
              <a:rPr lang="en-US" baseline="0" dirty="0" smtClean="0"/>
              <a:t>Little guy? R2D2 – what does he do, yeah, not so sure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Things got darker: machines come back from the future – to kill us!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90’s : software is scary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Basic fear about what technology might do 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if we can’t even tell technology apart from ourselves?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 maybe it’ll look really different and snarky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6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6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0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67D12C-1D62-DB44-B351-8710E9C41D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5093A4-CC93-424A-94EB-96D0AD625C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70FB-149D-4255-9221-CF258F891615}" type="datetime1">
              <a:rPr lang="en-US" smtClean="0"/>
              <a:pPr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356AB-6050-C54D-8146-0D0927CCFB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52B54-BC1D-466E-98B4-B0082340936C}" type="datetime1">
              <a:rPr lang="en-US" smtClean="0"/>
              <a:pPr/>
              <a:t>3/4/15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61CD5-B477-9E43-A365-B6CBAABDE1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9752C-0324-1C40-9504-CBF4C9360C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050E0-6EC7-2D45-8299-7B7E99CE3E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E6A8A-592E-AF43-B50A-9BAEEB4055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C1EDB-CE87-4BA6-95D9-AD3AE9C734F7}" type="datetime1">
              <a:rPr lang="en-US" smtClean="0"/>
              <a:pPr/>
              <a:t>3/4/15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8025" y="6192838"/>
            <a:ext cx="609600" cy="6096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65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youtube.com/watch?v=EfGD2qveGdQ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8.jpeg"/><Relationship Id="rId6" Type="http://schemas.microsoft.com/office/2007/relationships/hdphoto" Target="../media/hdphoto2.wdp"/><Relationship Id="rId7" Type="http://schemas.openxmlformats.org/officeDocument/2006/relationships/image" Target="../media/image19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32.png"/><Relationship Id="rId6" Type="http://schemas.openxmlformats.org/officeDocument/2006/relationships/hyperlink" Target="http://yann.lecun.com/exdb/lenet/a12.html" TargetMode="External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9MeaaCwBW2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y5g33S0Gzo" TargetMode="External"/><Relationship Id="rId4" Type="http://schemas.openxmlformats.org/officeDocument/2006/relationships/hyperlink" Target="http://www.youtube.com/watch?v=SqBw7XapJKk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Grab an Agent card and game pieces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 groups of 2 (or 3 with an observer)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Play the game based on your Agent card!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13 pieces on the table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Take turns taking either 1 or 2 pieces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 smtClean="0"/>
              <a:t>Person forced to take the last pieces loses </a:t>
            </a:r>
            <a:r>
              <a:rPr lang="en-US" dirty="0" smtClean="0">
                <a:sym typeface="Wingdings"/>
              </a:rPr>
              <a:t></a:t>
            </a:r>
            <a:endParaRPr lang="en-US" dirty="0"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Think about how you might implement your Agent in code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8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007 – Whatever you think is best</a:t>
            </a:r>
            <a:endParaRPr lang="en-US" dirty="0"/>
          </a:p>
          <a:p>
            <a:pPr marL="0" indent="0">
              <a:buNone/>
            </a:pP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return ?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803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007 – Whatever you think is best</a:t>
            </a:r>
            <a:endParaRPr lang="en-US" dirty="0"/>
          </a:p>
          <a:p>
            <a:pPr marL="0" indent="0">
              <a:buNone/>
            </a:pP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if multipleOf3(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	return 2</a:t>
            </a:r>
          </a:p>
          <a:p>
            <a:pPr marL="0" indent="0">
              <a:buNone/>
            </a:pP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else</a:t>
            </a:r>
          </a:p>
          <a:p>
            <a:pPr marL="0" indent="0">
              <a:buNone/>
            </a:pP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	return 1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7122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007 – Whatever you think is best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2629561"/>
            <a:ext cx="4572000" cy="42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90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007 – Whatever you think is best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800" dirty="0" smtClean="0"/>
              <a:t>	Keep track of win % statistics from past games</a:t>
            </a: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739171"/>
              </p:ext>
            </p:extLst>
          </p:nvPr>
        </p:nvGraphicFramePr>
        <p:xfrm>
          <a:off x="990600" y="3429000"/>
          <a:ext cx="6781800" cy="268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260600"/>
                <a:gridCol w="2260600"/>
              </a:tblGrid>
              <a:tr h="4476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Pieces Available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Take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Take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4476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0%</a:t>
                      </a:r>
                      <a:endParaRPr lang="en-US" dirty="0"/>
                    </a:p>
                  </a:txBody>
                  <a:tcPr/>
                </a:tc>
              </a:tr>
              <a:tr h="4476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4476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/>
                </a:tc>
              </a:tr>
              <a:tr h="4476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4476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67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AI Games in the News</a:t>
            </a:r>
            <a:endParaRPr lang="en-US" dirty="0"/>
          </a:p>
        </p:txBody>
      </p:sp>
      <p:pic>
        <p:nvPicPr>
          <p:cNvPr id="6" name="Picture 5" descr="Screen Shot 2015-03-04 at 3.36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1" y="1295400"/>
            <a:ext cx="8857209" cy="472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6172200"/>
            <a:ext cx="9144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www.youtube.com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watch?v</a:t>
            </a:r>
            <a:r>
              <a:rPr lang="en-US" sz="2400" dirty="0">
                <a:hlinkClick r:id="rId4"/>
              </a:rPr>
              <a:t>=EfGD2qveGdQ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9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So what is AI?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Sci-Fi AI?</a:t>
            </a:r>
            <a:endParaRPr lang="en-US" dirty="0"/>
          </a:p>
        </p:txBody>
      </p:sp>
      <p:pic>
        <p:nvPicPr>
          <p:cNvPr id="3" name="Picture 4" descr="Artoo-c3p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949" y="1485900"/>
            <a:ext cx="261841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3-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1546596"/>
            <a:ext cx="2917107" cy="165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matrix-smith-dvd2"/>
          <p:cNvPicPr>
            <a:picLocks noChangeAspect="1" noChangeArrowheads="1"/>
          </p:cNvPicPr>
          <p:nvPr/>
        </p:nvPicPr>
        <p:blipFill>
          <a:blip r:embed="rId5" cstate="print"/>
          <a:srcRect t="9573" b="10638"/>
          <a:stretch>
            <a:fillRect/>
          </a:stretch>
        </p:blipFill>
        <p:spPr bwMode="auto">
          <a:xfrm>
            <a:off x="3048000" y="3629947"/>
            <a:ext cx="2917108" cy="155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covershut.com/covers/Battlestar-Galactica-The-Plan-2009-Front-Cover-17774.jpg"/>
          <p:cNvPicPr>
            <a:picLocks noChangeAspect="1" noChangeArrowheads="1"/>
          </p:cNvPicPr>
          <p:nvPr/>
        </p:nvPicPr>
        <p:blipFill>
          <a:blip r:embed="rId6" cstate="print"/>
          <a:srcRect l="56757" t="38000" r="1351" b="20000"/>
          <a:stretch>
            <a:fillRect/>
          </a:stretch>
        </p:blipFill>
        <p:spPr bwMode="auto">
          <a:xfrm>
            <a:off x="6121399" y="1447800"/>
            <a:ext cx="2565401" cy="1737852"/>
          </a:xfrm>
          <a:prstGeom prst="rect">
            <a:avLst/>
          </a:prstGeom>
          <a:noFill/>
        </p:spPr>
      </p:pic>
      <p:pic>
        <p:nvPicPr>
          <p:cNvPr id="8" name="Picture 4" descr="http://images3.wikia.nocookie.net/__cb58379/half-life/en/images/d/d5/Glados_new_lair.jpg"/>
          <p:cNvPicPr>
            <a:picLocks noChangeAspect="1" noChangeArrowheads="1"/>
          </p:cNvPicPr>
          <p:nvPr/>
        </p:nvPicPr>
        <p:blipFill>
          <a:blip r:embed="rId7" cstate="print">
            <a:lum bright="20000" contrast="30000"/>
          </a:blip>
          <a:srcRect/>
          <a:stretch>
            <a:fillRect/>
          </a:stretch>
        </p:blipFill>
        <p:spPr bwMode="auto">
          <a:xfrm>
            <a:off x="6152536" y="3429000"/>
            <a:ext cx="254000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155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So what is AI?</a:t>
            </a:r>
            <a:endParaRPr lang="en-US" dirty="0"/>
          </a:p>
        </p:txBody>
      </p:sp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1295400" y="1447800"/>
            <a:ext cx="6400800" cy="56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Calibri" pitchFamily="34" charset="0"/>
              </a:rPr>
              <a:t>The science of making machines that: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272955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Think like people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2652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Act like people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272955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Think rationally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0" y="42652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Act rationally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9" name="Picture 8" descr="C:\Users\Dan\AppData\Local\Microsoft\Windows\Temporary Internet Files\Content.IE5\G6UMHP36\WhatIsA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272352"/>
            <a:ext cx="4064000" cy="304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11624" y="2119952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23096" y="2119952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1624" y="3802040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23096" y="3810000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4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Turing Test for Intelligence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In 1950, Turing defined a test of whether a machine could “think”</a:t>
            </a:r>
          </a:p>
          <a:p>
            <a:r>
              <a:rPr lang="en-US" sz="2400" dirty="0" smtClean="0"/>
              <a:t>“A human judge engages in a natural language conversation with one human and one machine, each of which tries to appear human. If judge can’t tell, machine passes the Turing test”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5801" r="-5801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Turing_test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4953000"/>
            <a:ext cx="173355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So what is AI?</a:t>
            </a:r>
            <a:endParaRPr lang="en-US" dirty="0"/>
          </a:p>
        </p:txBody>
      </p:sp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1295400" y="1447800"/>
            <a:ext cx="6400800" cy="56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Calibri" pitchFamily="34" charset="0"/>
              </a:rPr>
              <a:t>The science of making machines that: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272955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Think like people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2652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Act like people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29400" y="272955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Think rationally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0" y="42652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Calibri" pitchFamily="34" charset="0"/>
              </a:rPr>
              <a:t>Act rationally</a:t>
            </a:r>
            <a:endParaRPr lang="en-US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pic>
        <p:nvPicPr>
          <p:cNvPr id="9" name="Picture 8" descr="C:\Users\Dan\AppData\Local\Microsoft\Windows\Temporary Internet Files\Content.IE5\G6UMHP36\WhatIsA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272352"/>
            <a:ext cx="4064000" cy="304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523096" y="2119952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23096" y="3810000"/>
            <a:ext cx="41910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2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0" y="330604"/>
            <a:ext cx="9144000" cy="21106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200" b="1" dirty="0" smtClean="0">
                <a:solidFill>
                  <a:schemeClr val="accent2"/>
                </a:solidFill>
              </a:rPr>
              <a:t/>
            </a:r>
            <a:br>
              <a:rPr lang="en-US" sz="3200" b="1" dirty="0" smtClean="0">
                <a:solidFill>
                  <a:schemeClr val="accent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CS10:</a:t>
            </a:r>
            <a:r>
              <a:rPr lang="en-US" sz="3600" b="1" dirty="0">
                <a:solidFill>
                  <a:schemeClr val="tx2"/>
                </a:solidFill>
                <a:latin typeface="18 VAG Rounded Bold   07390"/>
                <a:cs typeface=""/>
              </a:rPr>
              <a:t> </a:t>
            </a: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endParaRPr lang="en-US" sz="3200" b="1" dirty="0" smtClean="0">
              <a:solidFill>
                <a:schemeClr val="tx2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Artificial Intelligence</a:t>
            </a:r>
            <a:br>
              <a:rPr lang="en-US" sz="3600" b="1" dirty="0" smtClean="0">
                <a:solidFill>
                  <a:schemeClr val="tx1"/>
                </a:solidFill>
                <a:latin typeface="18 VAG Rounded Bold   07390"/>
                <a:cs typeface=""/>
              </a:rPr>
            </a:br>
            <a:endParaRPr lang="en-US" sz="36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953000" y="6081252"/>
            <a:ext cx="39624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0" y="4191000"/>
            <a:ext cx="9144000" cy="2514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Pat Virtue</a:t>
            </a:r>
          </a:p>
          <a:p>
            <a:pPr algn="l"/>
            <a:r>
              <a:rPr lang="en-US" dirty="0" smtClean="0"/>
              <a:t>						with slides from Anna Rafferty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					with slides from Dan Garcia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					and slides from </a:t>
            </a:r>
            <a:r>
              <a:rPr lang="en-US" dirty="0"/>
              <a:t>Pieter </a:t>
            </a:r>
            <a:r>
              <a:rPr lang="en-US" dirty="0" err="1"/>
              <a:t>Abbeel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						 with </a:t>
            </a:r>
            <a:r>
              <a:rPr lang="en-US" dirty="0"/>
              <a:t>slides from Dan Klein 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/>
              <a:t>			</a:t>
            </a:r>
            <a:r>
              <a:rPr lang="en-US" dirty="0" smtClean="0"/>
              <a:t>		with </a:t>
            </a:r>
            <a:r>
              <a:rPr lang="en-US" dirty="0"/>
              <a:t>slides </a:t>
            </a:r>
            <a:r>
              <a:rPr lang="en-US" dirty="0" smtClean="0"/>
              <a:t>from </a:t>
            </a:r>
            <a:r>
              <a:rPr lang="en-US" dirty="0"/>
              <a:t>Stuart Russell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175004" y="4394376"/>
            <a:ext cx="18466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097362"/>
            <a:ext cx="4517136" cy="201743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AI Definition by John McCarthy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“Getting a computer to do things which, when done by people, are said to involve intelligence”</a:t>
            </a:r>
          </a:p>
          <a:p>
            <a:endParaRPr lang="en-US" dirty="0" smtClean="0"/>
          </a:p>
          <a:p>
            <a:r>
              <a:rPr lang="en-US" dirty="0" smtClean="0"/>
              <a:t>Finesses the idea of whether a computer has consciousness, whether they have rights,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1769" r="-11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527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What is AI?</a:t>
            </a:r>
          </a:p>
          <a:p>
            <a:r>
              <a:rPr lang="en-US" b="1" dirty="0" smtClean="0">
                <a:solidFill>
                  <a:srgbClr val="C0504D"/>
                </a:solidFill>
              </a:rPr>
              <a:t>Some AI history: AI winter and the resurgence!</a:t>
            </a:r>
          </a:p>
          <a:p>
            <a:r>
              <a:rPr lang="en-US" dirty="0" smtClean="0"/>
              <a:t>AI Techniques:</a:t>
            </a:r>
          </a:p>
          <a:p>
            <a:pPr lvl="1"/>
            <a:r>
              <a:rPr lang="en-US" dirty="0" smtClean="0"/>
              <a:t>Logic</a:t>
            </a:r>
          </a:p>
          <a:p>
            <a:pPr lvl="1"/>
            <a:r>
              <a:rPr lang="en-US" dirty="0"/>
              <a:t>Search &amp; Planning</a:t>
            </a:r>
          </a:p>
          <a:p>
            <a:pPr lvl="1"/>
            <a:r>
              <a:rPr lang="en-US" dirty="0"/>
              <a:t>Probability &amp; Statistics (Machine Learning)</a:t>
            </a:r>
          </a:p>
          <a:p>
            <a:r>
              <a:rPr lang="en-US" dirty="0" smtClean="0"/>
              <a:t>AI Applications</a:t>
            </a:r>
          </a:p>
          <a:p>
            <a:pPr lvl="1"/>
            <a:r>
              <a:rPr lang="en-US" dirty="0" smtClean="0"/>
              <a:t>Natural Language</a:t>
            </a:r>
          </a:p>
          <a:p>
            <a:pPr lvl="1"/>
            <a:r>
              <a:rPr lang="en-US" dirty="0" smtClean="0"/>
              <a:t>Vision / Perception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Much, much more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91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A Brief History of </a:t>
            </a:r>
            <a:r>
              <a:rPr lang="en-US" dirty="0"/>
              <a:t>A</a:t>
            </a:r>
            <a:r>
              <a:rPr lang="en-US" dirty="0" smtClean="0"/>
              <a:t>I</a:t>
            </a:r>
            <a:endParaRPr lang="en-US" dirty="0"/>
          </a:p>
        </p:txBody>
      </p:sp>
      <p:pic>
        <p:nvPicPr>
          <p:cNvPr id="3" name="Picture 2" descr="Screen Shot 2015-03-04 at 3.57.07 AM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380"/>
            <a:ext cx="9144000" cy="32060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3800" y="2952949"/>
            <a:ext cx="1600200" cy="2819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15200" y="4019749"/>
            <a:ext cx="2025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rtificial intelligence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5200" y="5315149"/>
            <a:ext cx="202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formal logic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6182380"/>
            <a:ext cx="68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Google </a:t>
            </a:r>
            <a:r>
              <a:rPr lang="en-US" sz="2800" dirty="0" err="1" smtClean="0">
                <a:solidFill>
                  <a:schemeClr val="tx1"/>
                </a:solidFill>
              </a:rPr>
              <a:t>ngrams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2584716" y="1724680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2600" y="1457980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AI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Excitement!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1950-1970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65916" y="1724680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3800" y="1143000"/>
            <a:ext cx="20253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Knowledge Based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Systems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1970-1990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83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Clicker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Which of these rules is true for all dogs?</a:t>
            </a:r>
          </a:p>
          <a:p>
            <a:pPr lvl="1"/>
            <a:r>
              <a:rPr lang="en-US" dirty="0" smtClean="0"/>
              <a:t>(A) Has four legs</a:t>
            </a:r>
          </a:p>
          <a:p>
            <a:pPr lvl="1"/>
            <a:r>
              <a:rPr lang="en-US" dirty="0" smtClean="0"/>
              <a:t>(B) Has fur</a:t>
            </a:r>
          </a:p>
          <a:p>
            <a:pPr lvl="1"/>
            <a:r>
              <a:rPr lang="en-US" dirty="0" smtClean="0"/>
              <a:t>(C) Barks</a:t>
            </a:r>
          </a:p>
          <a:p>
            <a:pPr lvl="1"/>
            <a:r>
              <a:rPr lang="en-US" dirty="0" smtClean="0"/>
              <a:t>(D) None of the above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4114800"/>
            <a:ext cx="3835400" cy="2298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(Image from: http://</a:t>
            </a:r>
            <a:r>
              <a:rPr lang="en-US" sz="18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vision.stanford.edu/resources_links.html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Revival of AI: Big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1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Brittle rules break down in the real world</a:t>
            </a:r>
          </a:p>
          <a:p>
            <a:r>
              <a:rPr lang="en-US" dirty="0" smtClean="0"/>
              <a:t>Probability and uncertainty</a:t>
            </a:r>
          </a:p>
          <a:p>
            <a:r>
              <a:rPr lang="en-US" dirty="0" smtClean="0"/>
              <a:t>No “dog rule” – instead: what is the probability that the thing we’re seeing is a dog?</a:t>
            </a:r>
          </a:p>
          <a:p>
            <a:r>
              <a:rPr lang="en-US" dirty="0" smtClean="0"/>
              <a:t>Increased computational power and larger datasets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17" name="Content Placeholder 6" descr="LilyLowRes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-8017" r="-8017"/>
          <a:stretch>
            <a:fillRect/>
          </a:stretch>
        </p:blipFill>
        <p:spPr>
          <a:xfrm>
            <a:off x="4648200" y="1600200"/>
            <a:ext cx="4038600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3-04 at 3.57.07 AM.png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380"/>
            <a:ext cx="9144000" cy="3206044"/>
          </a:xfrm>
          <a:prstGeom prst="rect">
            <a:avLst/>
          </a:prstGeom>
        </p:spPr>
      </p:pic>
      <p:pic>
        <p:nvPicPr>
          <p:cNvPr id="2" name="Picture 1" descr="Screen Shot 2015-03-04 at 3.57.26 A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9144000" cy="3232576"/>
          </a:xfrm>
          <a:prstGeom prst="rect">
            <a:avLst/>
          </a:prstGeom>
        </p:spPr>
      </p:pic>
      <p:pic>
        <p:nvPicPr>
          <p:cNvPr id="5" name="Picture 4" descr="Screen Shot 2015-03-04 at 3.57.37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" y="2743200"/>
            <a:ext cx="9144000" cy="32807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Summary of AI History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43800" y="2952949"/>
            <a:ext cx="1600200" cy="2819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15200" y="4019749"/>
            <a:ext cx="2025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rtificial intelligence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15200" y="5315149"/>
            <a:ext cx="202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formal logic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6182380"/>
            <a:ext cx="68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Google </a:t>
            </a:r>
            <a:r>
              <a:rPr lang="en-US" sz="2800" dirty="0" err="1" smtClean="0">
                <a:solidFill>
                  <a:schemeClr val="tx1"/>
                </a:solidFill>
              </a:rPr>
              <a:t>ngrams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2584716" y="1724680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2600" y="1457980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AI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Excitement!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1950-1970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 rot="5400000">
            <a:off x="4565916" y="1724680"/>
            <a:ext cx="381000" cy="1981200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3800" y="1143000"/>
            <a:ext cx="20253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Knowledge Based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Systems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1970-1990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15200" y="4648200"/>
            <a:ext cx="20253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8000"/>
                </a:solidFill>
              </a:rPr>
              <a:t>machine learning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5400000">
            <a:off x="6645408" y="1626388"/>
            <a:ext cx="381000" cy="2177784"/>
          </a:xfrm>
          <a:prstGeom prst="leftBrace">
            <a:avLst>
              <a:gd name="adj1" fmla="val 3809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15000" y="1447800"/>
            <a:ext cx="20253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Statistical Approaches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1990--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0" y="5638800"/>
            <a:ext cx="202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big data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09016" y="5848290"/>
            <a:ext cx="2025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2008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543800" y="5715000"/>
            <a:ext cx="0" cy="152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844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What is AI?</a:t>
            </a:r>
          </a:p>
          <a:p>
            <a:r>
              <a:rPr lang="en-US" dirty="0" smtClean="0"/>
              <a:t>Some AI history: AI winter and the resurgence!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AI Techniques:</a:t>
            </a:r>
          </a:p>
          <a:p>
            <a:pPr lvl="1"/>
            <a:r>
              <a:rPr lang="en-US" dirty="0" smtClean="0"/>
              <a:t>Logic</a:t>
            </a:r>
          </a:p>
          <a:p>
            <a:pPr lvl="1"/>
            <a:r>
              <a:rPr lang="en-US" dirty="0" smtClean="0"/>
              <a:t>Search &amp; Planning</a:t>
            </a:r>
          </a:p>
          <a:p>
            <a:pPr lvl="1"/>
            <a:r>
              <a:rPr lang="en-US" dirty="0" smtClean="0"/>
              <a:t>Probability &amp; Statistics (Machine Learning)</a:t>
            </a:r>
          </a:p>
          <a:p>
            <a:r>
              <a:rPr lang="en-US" dirty="0" smtClean="0"/>
              <a:t>AI Applications</a:t>
            </a:r>
          </a:p>
          <a:p>
            <a:pPr lvl="1"/>
            <a:r>
              <a:rPr lang="en-US" dirty="0" smtClean="0"/>
              <a:t>Natural Language</a:t>
            </a:r>
          </a:p>
          <a:p>
            <a:pPr lvl="1"/>
            <a:r>
              <a:rPr lang="en-US" dirty="0" smtClean="0"/>
              <a:t>Vision / Perception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Much, much more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1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intelligent things do people do?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7772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Imagine cooking a meal with your roommates…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Planning</a:t>
            </a:r>
          </a:p>
          <a:p>
            <a:r>
              <a:rPr lang="en-US" dirty="0" smtClean="0"/>
              <a:t>(Machine) Learning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Motion and manipulation</a:t>
            </a:r>
          </a:p>
          <a:p>
            <a:r>
              <a:rPr lang="en-US" dirty="0" smtClean="0"/>
              <a:t>Perception</a:t>
            </a:r>
          </a:p>
          <a:p>
            <a:r>
              <a:rPr lang="en-US" dirty="0" smtClean="0"/>
              <a:t>Creativity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Artificial_intelligence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743200"/>
            <a:ext cx="34636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7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Techniques: Logic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4038600"/>
            <a:ext cx="7772400" cy="2362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formal representation of our knowledge of the world</a:t>
            </a:r>
          </a:p>
          <a:p>
            <a:r>
              <a:rPr lang="en-US" sz="3200" dirty="0" smtClean="0"/>
              <a:t>Use </a:t>
            </a:r>
            <a:r>
              <a:rPr lang="en-US" sz="3200" b="1" dirty="0">
                <a:solidFill>
                  <a:schemeClr val="accent2"/>
                </a:solidFill>
              </a:rPr>
              <a:t>k</a:t>
            </a:r>
            <a:r>
              <a:rPr lang="en-US" sz="3200" b="1" dirty="0" smtClean="0">
                <a:solidFill>
                  <a:schemeClr val="accent2"/>
                </a:solidFill>
              </a:rPr>
              <a:t>nowledge </a:t>
            </a:r>
            <a:r>
              <a:rPr lang="en-US" sz="3200" b="1" dirty="0">
                <a:solidFill>
                  <a:schemeClr val="accent2"/>
                </a:solidFill>
              </a:rPr>
              <a:t>b</a:t>
            </a:r>
            <a:r>
              <a:rPr lang="en-US" sz="3200" b="1" dirty="0" smtClean="0">
                <a:solidFill>
                  <a:schemeClr val="accent2"/>
                </a:solidFill>
              </a:rPr>
              <a:t>ase</a:t>
            </a:r>
            <a:r>
              <a:rPr lang="en-US" sz="3200" b="1" dirty="0" smtClean="0"/>
              <a:t>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rgbClr val="C0504D"/>
                </a:solidFill>
              </a:rPr>
              <a:t>perception</a:t>
            </a:r>
            <a:r>
              <a:rPr lang="en-US" sz="3200" dirty="0" smtClean="0"/>
              <a:t> to infer new knowledge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31" y="1219200"/>
            <a:ext cx="216506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Techniques: Logic</a:t>
            </a:r>
            <a:endParaRPr lang="en-US" dirty="0"/>
          </a:p>
        </p:txBody>
      </p:sp>
      <p:pic>
        <p:nvPicPr>
          <p:cNvPr id="6" name="Pacman_P2_ghosts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1218608"/>
            <a:ext cx="5977253" cy="51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5433"/>
            <a:ext cx="8305800" cy="525536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What I Do…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Techniques: </a:t>
            </a:r>
            <a:r>
              <a:rPr lang="en-US" dirty="0" smtClean="0"/>
              <a:t>Search &amp; Planning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219200"/>
            <a:ext cx="7772400" cy="23622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 take an action…then what?...then what?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905199"/>
            <a:ext cx="6629400" cy="48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415" y="1676599"/>
            <a:ext cx="950067" cy="93902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216" y="2591684"/>
            <a:ext cx="843999" cy="937776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415" y="3505399"/>
            <a:ext cx="950067" cy="93902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216" y="4420484"/>
            <a:ext cx="843999" cy="937776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657600"/>
            <a:ext cx="3006566" cy="278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1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Techniques: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“A program learns if, after an experience, it performs better”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 – Tom Mitchell, CMU</a:t>
            </a:r>
          </a:p>
          <a:p>
            <a:r>
              <a:rPr lang="en-US" dirty="0" smtClean="0"/>
              <a:t>Machine learning enables a program to act without behavior being explicitly programmed.</a:t>
            </a:r>
          </a:p>
          <a:p>
            <a:r>
              <a:rPr lang="en-US" dirty="0" smtClean="0"/>
              <a:t>Need to discover the right generalizations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Machine_learning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5384" r="53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991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Techniques: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Types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2"/>
            <a:r>
              <a:rPr lang="en-US" dirty="0" smtClean="0"/>
              <a:t>Give a system input &amp; output training data, and it produces a classifier</a:t>
            </a:r>
          </a:p>
          <a:p>
            <a:pPr lvl="1"/>
            <a:r>
              <a:rPr lang="en-US" dirty="0" smtClean="0"/>
              <a:t>Unsupervised learning</a:t>
            </a:r>
          </a:p>
          <a:p>
            <a:pPr lvl="2"/>
            <a:r>
              <a:rPr lang="en-US" dirty="0" smtClean="0"/>
              <a:t>Determine how data is organized or clustered</a:t>
            </a:r>
          </a:p>
          <a:p>
            <a:pPr lvl="1"/>
            <a:r>
              <a:rPr lang="en-US" dirty="0" smtClean="0"/>
              <a:t>Reinforcement learning</a:t>
            </a:r>
          </a:p>
          <a:p>
            <a:pPr lvl="2"/>
            <a:r>
              <a:rPr lang="en-US" dirty="0" smtClean="0"/>
              <a:t>No training data, real-time corrections adjust behavior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</a:t>
            </a:r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Machine_learning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828800"/>
            <a:ext cx="1066800" cy="961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1066800" cy="961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828800"/>
            <a:ext cx="1066800" cy="9615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667000"/>
            <a:ext cx="1066800" cy="96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667000"/>
            <a:ext cx="1066800" cy="9615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667000"/>
            <a:ext cx="1066800" cy="9615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24339" y="2286000"/>
            <a:ext cx="82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SPAM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9400" y="2286000"/>
            <a:ext cx="82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SPAM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24800" y="2286000"/>
            <a:ext cx="82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HAM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6400" y="3124200"/>
            <a:ext cx="82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HAM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39" y="3124200"/>
            <a:ext cx="824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HAM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77200" y="3124200"/>
            <a:ext cx="36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?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57600"/>
            <a:ext cx="1371600" cy="13812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334000"/>
            <a:ext cx="1607864" cy="9680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5327650"/>
            <a:ext cx="2033465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6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Neural Network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11836" y="3855855"/>
            <a:ext cx="469274" cy="521048"/>
          </a:xfrm>
          <a:prstGeom prst="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A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23100" y="4802848"/>
            <a:ext cx="469274" cy="521048"/>
          </a:xfrm>
          <a:prstGeom prst="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B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23100" y="5721161"/>
            <a:ext cx="469274" cy="521048"/>
          </a:xfrm>
          <a:prstGeom prst="rect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C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07526" y="3854276"/>
            <a:ext cx="469274" cy="521048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4"/>
                </a:solidFill>
              </a:rPr>
              <a:t>Σ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8790" y="4801269"/>
            <a:ext cx="469274" cy="521048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4"/>
                </a:solidFill>
              </a:rPr>
              <a:t>Σ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8790" y="5719582"/>
            <a:ext cx="469274" cy="521048"/>
          </a:xfrm>
          <a:prstGeom prst="rect">
            <a:avLst/>
          </a:prstGeom>
          <a:noFill/>
          <a:ln w="28575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4"/>
                </a:solidFill>
              </a:rPr>
              <a:t>Σ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24784" y="4809394"/>
            <a:ext cx="469274" cy="521048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tlCol="0" anchor="ctr"/>
          <a:lstStyle/>
          <a:p>
            <a:pPr algn="ctr"/>
            <a:r>
              <a:rPr lang="en-US" sz="3200" dirty="0" smtClean="0">
                <a:solidFill>
                  <a:schemeClr val="accent2"/>
                </a:solidFill>
              </a:rPr>
              <a:t>Σ</a:t>
            </a:r>
            <a:endParaRPr lang="en-US" sz="3200" dirty="0">
              <a:solidFill>
                <a:schemeClr val="accent2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  <a:endCxn id="9" idx="1"/>
          </p:cNvCxnSpPr>
          <p:nvPr/>
        </p:nvCxnSpPr>
        <p:spPr>
          <a:xfrm flipV="1">
            <a:off x="3681110" y="4114800"/>
            <a:ext cx="726416" cy="15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3"/>
            <a:endCxn id="10" idx="1"/>
          </p:cNvCxnSpPr>
          <p:nvPr/>
        </p:nvCxnSpPr>
        <p:spPr>
          <a:xfrm>
            <a:off x="3681110" y="4116379"/>
            <a:ext cx="737680" cy="9454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  <a:endCxn id="11" idx="1"/>
          </p:cNvCxnSpPr>
          <p:nvPr/>
        </p:nvCxnSpPr>
        <p:spPr>
          <a:xfrm>
            <a:off x="3681110" y="4116379"/>
            <a:ext cx="737680" cy="186372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3"/>
            <a:endCxn id="9" idx="1"/>
          </p:cNvCxnSpPr>
          <p:nvPr/>
        </p:nvCxnSpPr>
        <p:spPr>
          <a:xfrm flipV="1">
            <a:off x="3692374" y="4114800"/>
            <a:ext cx="715152" cy="94857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  <a:endCxn id="11" idx="1"/>
          </p:cNvCxnSpPr>
          <p:nvPr/>
        </p:nvCxnSpPr>
        <p:spPr>
          <a:xfrm>
            <a:off x="3692374" y="5063372"/>
            <a:ext cx="726416" cy="91673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11" idx="1"/>
          </p:cNvCxnSpPr>
          <p:nvPr/>
        </p:nvCxnSpPr>
        <p:spPr>
          <a:xfrm flipV="1">
            <a:off x="3692374" y="5980106"/>
            <a:ext cx="726416" cy="15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3"/>
            <a:endCxn id="10" idx="1"/>
          </p:cNvCxnSpPr>
          <p:nvPr/>
        </p:nvCxnSpPr>
        <p:spPr>
          <a:xfrm flipV="1">
            <a:off x="3692374" y="5061793"/>
            <a:ext cx="726416" cy="15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3"/>
            <a:endCxn id="9" idx="1"/>
          </p:cNvCxnSpPr>
          <p:nvPr/>
        </p:nvCxnSpPr>
        <p:spPr>
          <a:xfrm flipV="1">
            <a:off x="3692374" y="4114800"/>
            <a:ext cx="715152" cy="18668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3"/>
            <a:endCxn id="10" idx="1"/>
          </p:cNvCxnSpPr>
          <p:nvPr/>
        </p:nvCxnSpPr>
        <p:spPr>
          <a:xfrm flipV="1">
            <a:off x="3692374" y="5061793"/>
            <a:ext cx="726416" cy="9198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3"/>
            <a:endCxn id="12" idx="1"/>
          </p:cNvCxnSpPr>
          <p:nvPr/>
        </p:nvCxnSpPr>
        <p:spPr>
          <a:xfrm>
            <a:off x="4876800" y="4114800"/>
            <a:ext cx="647984" cy="95511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3"/>
            <a:endCxn id="12" idx="1"/>
          </p:cNvCxnSpPr>
          <p:nvPr/>
        </p:nvCxnSpPr>
        <p:spPr>
          <a:xfrm>
            <a:off x="4888064" y="5061793"/>
            <a:ext cx="636720" cy="81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3"/>
            <a:endCxn id="12" idx="1"/>
          </p:cNvCxnSpPr>
          <p:nvPr/>
        </p:nvCxnSpPr>
        <p:spPr>
          <a:xfrm flipV="1">
            <a:off x="4888064" y="5069918"/>
            <a:ext cx="636720" cy="9101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3"/>
          </p:cNvCxnSpPr>
          <p:nvPr/>
        </p:nvCxnSpPr>
        <p:spPr>
          <a:xfrm>
            <a:off x="5994058" y="5069918"/>
            <a:ext cx="526613" cy="93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</a:t>
            </a:r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/Neuron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24447" t="130" r="5951" b="5173"/>
          <a:stretch/>
        </p:blipFill>
        <p:spPr>
          <a:xfrm rot="16200000">
            <a:off x="3455393" y="536933"/>
            <a:ext cx="2390186" cy="3805428"/>
          </a:xfrm>
          <a:prstGeom prst="rect">
            <a:avLst/>
          </a:prstGeom>
        </p:spPr>
      </p:pic>
      <p:sp>
        <p:nvSpPr>
          <p:cNvPr id="28" name="Content Placeholder 4"/>
          <p:cNvSpPr>
            <a:spLocks noGrp="1"/>
          </p:cNvSpPr>
          <p:nvPr>
            <p:ph sz="half" idx="1"/>
          </p:nvPr>
        </p:nvSpPr>
        <p:spPr>
          <a:xfrm>
            <a:off x="228600" y="3124200"/>
            <a:ext cx="2057400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Input Data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half" idx="1"/>
          </p:nvPr>
        </p:nvSpPr>
        <p:spPr>
          <a:xfrm>
            <a:off x="7162800" y="3124200"/>
            <a:ext cx="2057400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Output Signal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981200" y="2895600"/>
            <a:ext cx="533400" cy="190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6781800" y="2971800"/>
            <a:ext cx="533400" cy="1905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Neural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Neural network trained to recognize handwritten digits</a:t>
            </a:r>
          </a:p>
        </p:txBody>
      </p:sp>
      <p:pic>
        <p:nvPicPr>
          <p:cNvPr id="3" name="a12.gif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6400" y="2286000"/>
            <a:ext cx="6096000" cy="3810000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609600" y="6172199"/>
            <a:ext cx="8229600" cy="6930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6"/>
              </a:rPr>
              <a:t>http://</a:t>
            </a:r>
            <a:r>
              <a:rPr lang="en-US" sz="2400" dirty="0" err="1">
                <a:hlinkClick r:id="rId6"/>
              </a:rPr>
              <a:t>yann.lecun.com</a:t>
            </a:r>
            <a:r>
              <a:rPr lang="en-US" sz="2400" dirty="0">
                <a:hlinkClick r:id="rId6"/>
              </a:rPr>
              <a:t>/</a:t>
            </a:r>
            <a:r>
              <a:rPr lang="en-US" sz="2400" dirty="0" err="1">
                <a:hlinkClick r:id="rId6"/>
              </a:rPr>
              <a:t>exdb</a:t>
            </a:r>
            <a:r>
              <a:rPr lang="en-US" sz="2400" dirty="0">
                <a:hlinkClick r:id="rId6"/>
              </a:rPr>
              <a:t>/</a:t>
            </a:r>
            <a:r>
              <a:rPr lang="en-US" sz="2400" dirty="0" err="1">
                <a:hlinkClick r:id="rId6"/>
              </a:rPr>
              <a:t>lenet</a:t>
            </a:r>
            <a:r>
              <a:rPr lang="en-US" sz="2400" dirty="0">
                <a:hlinkClick r:id="rId6"/>
              </a:rPr>
              <a:t>/a12.html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45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What is AI?</a:t>
            </a:r>
          </a:p>
          <a:p>
            <a:r>
              <a:rPr lang="en-US" dirty="0" smtClean="0"/>
              <a:t>Some AI history: AI winter and the resurgence!</a:t>
            </a:r>
          </a:p>
          <a:p>
            <a:r>
              <a:rPr lang="en-US" dirty="0" smtClean="0"/>
              <a:t>AI Techniques:</a:t>
            </a:r>
          </a:p>
          <a:p>
            <a:pPr lvl="1"/>
            <a:r>
              <a:rPr lang="en-US" dirty="0" smtClean="0"/>
              <a:t>Logic</a:t>
            </a:r>
          </a:p>
          <a:p>
            <a:pPr lvl="1"/>
            <a:r>
              <a:rPr lang="en-US" dirty="0"/>
              <a:t>Search &amp; Planning</a:t>
            </a:r>
          </a:p>
          <a:p>
            <a:pPr lvl="1"/>
            <a:r>
              <a:rPr lang="en-US" dirty="0"/>
              <a:t>Probability &amp; Statistics (Machine Learning)</a:t>
            </a:r>
          </a:p>
          <a:p>
            <a:r>
              <a:rPr lang="en-US" b="1" dirty="0" smtClean="0">
                <a:solidFill>
                  <a:srgbClr val="C0504D"/>
                </a:solidFill>
              </a:rPr>
              <a:t>AI Applications</a:t>
            </a:r>
          </a:p>
          <a:p>
            <a:pPr lvl="1"/>
            <a:r>
              <a:rPr lang="en-US" dirty="0" smtClean="0"/>
              <a:t>Natural Language</a:t>
            </a:r>
          </a:p>
          <a:p>
            <a:pPr lvl="1"/>
            <a:r>
              <a:rPr lang="en-US" dirty="0" smtClean="0"/>
              <a:t>Vision / Perception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Much, much more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78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Application: Natural Language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1000" y="1295400"/>
            <a:ext cx="7124700" cy="468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400" dirty="0" smtClean="0"/>
              <a:t>Speech technologies (e.g. </a:t>
            </a:r>
            <a:r>
              <a:rPr lang="en-US" sz="2400" dirty="0" err="1" smtClean="0"/>
              <a:t>Siri</a:t>
            </a:r>
            <a:r>
              <a:rPr lang="en-US" sz="2400" dirty="0" smtClean="0"/>
              <a:t>)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Automatic speech recognition (ASR)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Text-to-speech synthesis (TTS)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Dialog systems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smtClean="0"/>
              <a:t>Language processing technologies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Question answering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Machine translation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Web search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Text classification, spam filter, etc…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95400"/>
            <a:ext cx="3180283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0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Vision (Perception)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05400" cy="4525963"/>
          </a:xfrm>
        </p:spPr>
        <p:txBody>
          <a:bodyPr/>
          <a:lstStyle/>
          <a:p>
            <a:r>
              <a:rPr lang="en-US" dirty="0" smtClean="0"/>
              <a:t>Tasks related to understanding images/camera input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31427"/>
          <a:stretch>
            <a:fillRect/>
          </a:stretch>
        </p:blipFill>
        <p:spPr>
          <a:xfrm>
            <a:off x="5715000" y="1295400"/>
            <a:ext cx="3276600" cy="1662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19400"/>
            <a:ext cx="3448050" cy="22987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5715000" y="3048000"/>
            <a:ext cx="3429000" cy="91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Pedestrian detection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105400"/>
            <a:ext cx="3429000" cy="914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Figure/ground segmentation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4038600"/>
            <a:ext cx="2736707" cy="20129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(Some images from Berkeley vision group)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6781800" y="4572000"/>
            <a:ext cx="2362200" cy="914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Action recognition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Application: </a:t>
            </a:r>
            <a:r>
              <a:rPr lang="en-US" dirty="0" smtClean="0"/>
              <a:t>Vision (Perception)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Video: Terminator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=9MeaaCwBW28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87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43400"/>
            <a:ext cx="1930400" cy="133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For many, the coolest and scariest part of AI</a:t>
            </a:r>
          </a:p>
          <a:p>
            <a:r>
              <a:rPr lang="en-US" dirty="0" smtClean="0"/>
              <a:t>Combines fields of AI/CS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Synthetic voice</a:t>
            </a:r>
          </a:p>
          <a:p>
            <a:pPr lvl="1"/>
            <a:r>
              <a:rPr lang="en-US" dirty="0" smtClean="0"/>
              <a:t>Machine vision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HCI</a:t>
            </a:r>
          </a:p>
          <a:p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400" b="400"/>
          <a:stretch/>
        </p:blipFill>
        <p:spPr>
          <a:xfrm>
            <a:off x="4771344" y="1219200"/>
            <a:ext cx="3806600" cy="2755706"/>
          </a:xfrm>
        </p:spPr>
      </p:pic>
      <p:sp>
        <p:nvSpPr>
          <p:cNvPr id="9" name="Rectangle 8"/>
          <p:cNvSpPr/>
          <p:nvPr/>
        </p:nvSpPr>
        <p:spPr>
          <a:xfrm>
            <a:off x="4759960" y="3982720"/>
            <a:ext cx="381508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TOPIO, the </a:t>
            </a:r>
            <a:r>
              <a:rPr lang="en-US" sz="1800" dirty="0" err="1" smtClean="0">
                <a:solidFill>
                  <a:schemeClr val="tx1"/>
                </a:solidFill>
                <a:latin typeface="Vagrounded"/>
                <a:cs typeface="Vagrounded"/>
              </a:rPr>
              <a:t>ping-pong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 playing robot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/wiki/Robotics</a:t>
            </a:r>
          </a:p>
        </p:txBody>
      </p:sp>
      <p:pic>
        <p:nvPicPr>
          <p:cNvPr id="11" name="Picture 10" descr="Screen shot 2011-04-13 at 1.29.0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43400"/>
            <a:ext cx="2005445" cy="1600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00600" y="5943600"/>
            <a:ext cx="2011680" cy="570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UC Berkeley’s towel-folder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4200" y="5715000"/>
            <a:ext cx="2011680" cy="570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Autonomous helicopter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rcRect l="9091" t="4545" r="9091" b="4545"/>
          <a:stretch>
            <a:fillRect/>
          </a:stretch>
        </p:blipFill>
        <p:spPr>
          <a:xfrm>
            <a:off x="3276600" y="5181600"/>
            <a:ext cx="1371600" cy="1524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95600" y="4800600"/>
            <a:ext cx="201168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Surgical robots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219700"/>
            <a:ext cx="2138658" cy="11811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2000" y="6400800"/>
            <a:ext cx="205740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5000"/>
              </a:lnSpc>
              <a:buClr>
                <a:schemeClr val="tx1"/>
              </a:buClr>
              <a:buSzTx/>
              <a:tabLst>
                <a:tab pos="738188" algn="l"/>
              </a:tabLst>
              <a:defRPr/>
            </a:pP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Assistive robots</a:t>
            </a:r>
            <a:endParaRPr lang="en-US" sz="18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Application: Robotics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9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What is AI?</a:t>
            </a:r>
          </a:p>
          <a:p>
            <a:r>
              <a:rPr lang="en-US" dirty="0" smtClean="0"/>
              <a:t>Some AI history: AI winter and the resurgence!</a:t>
            </a:r>
          </a:p>
          <a:p>
            <a:r>
              <a:rPr lang="en-US" dirty="0" smtClean="0"/>
              <a:t>AI Techniques:</a:t>
            </a:r>
          </a:p>
          <a:p>
            <a:pPr lvl="1"/>
            <a:r>
              <a:rPr lang="en-US" dirty="0" smtClean="0"/>
              <a:t>Logic</a:t>
            </a:r>
          </a:p>
          <a:p>
            <a:pPr lvl="1"/>
            <a:r>
              <a:rPr lang="en-US" dirty="0"/>
              <a:t>Search &amp; Planning</a:t>
            </a:r>
          </a:p>
          <a:p>
            <a:pPr lvl="1"/>
            <a:r>
              <a:rPr lang="en-US" dirty="0"/>
              <a:t>Probability &amp; Statistics (Machine Learning)</a:t>
            </a:r>
          </a:p>
          <a:p>
            <a:r>
              <a:rPr lang="en-US" dirty="0" smtClean="0"/>
              <a:t>AI Applications</a:t>
            </a:r>
          </a:p>
          <a:p>
            <a:pPr lvl="1"/>
            <a:r>
              <a:rPr lang="en-US" dirty="0" smtClean="0"/>
              <a:t>Natural Language</a:t>
            </a:r>
          </a:p>
          <a:p>
            <a:pPr lvl="1"/>
            <a:r>
              <a:rPr lang="en-US" dirty="0" smtClean="0"/>
              <a:t>Vision / Perception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Much, much more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Application: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Video: Towel Folding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http://www.youtube.com/watch?v=</a:t>
            </a:r>
            <a:r>
              <a:rPr lang="en-US" dirty="0" smtClean="0">
                <a:hlinkClick r:id="rId3"/>
              </a:rPr>
              <a:t>gy5g33S0Gzo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Video: Bicycle Robot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http://www.youtube.com/watch?v=SqBw7XapJKk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1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Application: Much, Much More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Picture 2" descr="C:\Temp\ketrina\DecisionMaking-Sp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7594" y="3048000"/>
            <a:ext cx="3242756" cy="2895600"/>
          </a:xfrm>
          <a:prstGeom prst="rect">
            <a:avLst/>
          </a:prstGeom>
          <a:noFill/>
        </p:spPr>
      </p:pic>
      <p:sp>
        <p:nvSpPr>
          <p:cNvPr id="9" name="Rectangle 5"/>
          <p:cNvSpPr>
            <a:spLocks noGrp="1" noChangeArrowheads="1"/>
          </p:cNvSpPr>
          <p:nvPr>
            <p:ph idx="1"/>
          </p:nvPr>
        </p:nvSpPr>
        <p:spPr>
          <a:xfrm>
            <a:off x="990600" y="1329927"/>
            <a:ext cx="6324600" cy="3546873"/>
          </a:xfrm>
        </p:spPr>
        <p:txBody>
          <a:bodyPr rIns="99058">
            <a:noAutofit/>
          </a:bodyPr>
          <a:lstStyle/>
          <a:p>
            <a:pPr marL="86893"/>
            <a:r>
              <a:rPr lang="en-US" dirty="0" smtClean="0"/>
              <a:t>Scheduling, e.g. airline routing, military</a:t>
            </a:r>
          </a:p>
          <a:p>
            <a:pPr marL="86893"/>
            <a:r>
              <a:rPr lang="en-US" dirty="0" smtClean="0"/>
              <a:t>Route planning, e.g. Google maps</a:t>
            </a:r>
          </a:p>
          <a:p>
            <a:pPr marL="86893"/>
            <a:r>
              <a:rPr lang="en-US" dirty="0" smtClean="0"/>
              <a:t>Medical diagnosis</a:t>
            </a:r>
          </a:p>
          <a:p>
            <a:pPr marL="86893"/>
            <a:r>
              <a:rPr lang="en-US" dirty="0" smtClean="0"/>
              <a:t>Web search engines</a:t>
            </a:r>
          </a:p>
          <a:p>
            <a:pPr marL="86893"/>
            <a:r>
              <a:rPr lang="en-US" dirty="0" smtClean="0"/>
              <a:t>Spam classifiers</a:t>
            </a:r>
          </a:p>
          <a:p>
            <a:pPr marL="86893"/>
            <a:r>
              <a:rPr lang="en-US" dirty="0" smtClean="0"/>
              <a:t>Automated help desks</a:t>
            </a:r>
          </a:p>
          <a:p>
            <a:pPr marL="86893"/>
            <a:r>
              <a:rPr lang="en-US" dirty="0" smtClean="0"/>
              <a:t>Fraud detection</a:t>
            </a:r>
          </a:p>
          <a:p>
            <a:pPr marL="86893"/>
            <a:r>
              <a:rPr lang="en-US" dirty="0" smtClean="0"/>
              <a:t>Product recommendations</a:t>
            </a:r>
          </a:p>
          <a:p>
            <a:pPr marL="86893"/>
            <a:r>
              <a:rPr lang="en-US" dirty="0" smtClean="0"/>
              <a:t>… Lots more!</a:t>
            </a:r>
          </a:p>
        </p:txBody>
      </p:sp>
    </p:spTree>
    <p:extLst>
      <p:ext uri="{BB962C8B-B14F-4D97-AF65-F5344CB8AC3E}">
        <p14:creationId xmlns:p14="http://schemas.microsoft.com/office/powerpoint/2010/main" val="2473590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0"/>
            <a:ext cx="4107656" cy="58673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 systems excel in things computers are good at</a:t>
            </a:r>
          </a:p>
          <a:p>
            <a:pPr lvl="1"/>
            <a:r>
              <a:rPr lang="en-US" sz="1800" dirty="0" smtClean="0"/>
              <a:t>Big data (using web to parse language)</a:t>
            </a:r>
          </a:p>
          <a:p>
            <a:pPr lvl="1"/>
            <a:r>
              <a:rPr lang="en-US" sz="1800" dirty="0" smtClean="0"/>
              <a:t>Constrained worlds (chess, math)</a:t>
            </a:r>
          </a:p>
          <a:p>
            <a:r>
              <a:rPr lang="en-US" sz="2400" dirty="0" smtClean="0"/>
              <a:t>It’s getting better at…</a:t>
            </a:r>
          </a:p>
          <a:p>
            <a:pPr lvl="1"/>
            <a:r>
              <a:rPr lang="en-US" sz="1800" dirty="0" smtClean="0"/>
              <a:t>Language understanding</a:t>
            </a:r>
          </a:p>
          <a:p>
            <a:pPr lvl="1"/>
            <a:r>
              <a:rPr lang="en-US" sz="1800" dirty="0" smtClean="0"/>
              <a:t>Real-time robotics</a:t>
            </a:r>
          </a:p>
          <a:p>
            <a:r>
              <a:rPr lang="en-US" sz="2200" dirty="0" smtClean="0"/>
              <a:t>Lots more applications that I didn’t have time to talk about!</a:t>
            </a:r>
          </a:p>
          <a:p>
            <a:r>
              <a:rPr lang="en-US" sz="2200" dirty="0" smtClean="0"/>
              <a:t>CS188: Artificial Intelligence</a:t>
            </a:r>
          </a:p>
          <a:p>
            <a:pPr lvl="1"/>
            <a:r>
              <a:rPr lang="en-US" sz="1800" dirty="0" smtClean="0"/>
              <a:t>One of the most popular courses on campus!</a:t>
            </a:r>
          </a:p>
          <a:p>
            <a:r>
              <a:rPr lang="en-US" sz="2200" dirty="0" smtClean="0"/>
              <a:t>CogSci131: Computational Models of Cognition</a:t>
            </a:r>
          </a:p>
          <a:p>
            <a:pPr lvl="1">
              <a:buNone/>
            </a:pPr>
            <a:endParaRPr lang="en-US" sz="1800" dirty="0" smtClean="0"/>
          </a:p>
          <a:p>
            <a:endParaRPr lang="en-US" sz="2200" dirty="0" smtClean="0"/>
          </a:p>
          <a:p>
            <a:pPr marL="454025" lvl="1" indent="0">
              <a:buNone/>
            </a:pPr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8" name="Oval 7"/>
          <p:cNvSpPr/>
          <p:nvPr/>
        </p:nvSpPr>
        <p:spPr>
          <a:xfrm>
            <a:off x="4626740" y="4953000"/>
            <a:ext cx="406006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" descr="C:\Temp\ketrina\Tod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5314" y="1295400"/>
            <a:ext cx="4083886" cy="4572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That’s all folks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26740" y="4953000"/>
            <a:ext cx="406006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67000" y="1676400"/>
            <a:ext cx="2479243" cy="3189396"/>
            <a:chOff x="3259249" y="1892666"/>
            <a:chExt cx="2856309" cy="3727291"/>
          </a:xfrm>
        </p:grpSpPr>
        <p:sp>
          <p:nvSpPr>
            <p:cNvPr id="13" name="Freeform 12"/>
            <p:cNvSpPr/>
            <p:nvPr/>
          </p:nvSpPr>
          <p:spPr>
            <a:xfrm>
              <a:off x="3259249" y="1892666"/>
              <a:ext cx="2856309" cy="3727291"/>
            </a:xfrm>
            <a:custGeom>
              <a:avLst/>
              <a:gdLst>
                <a:gd name="connsiteX0" fmla="*/ 2199673 w 2856309"/>
                <a:gd name="connsiteY0" fmla="*/ 854808 h 3727291"/>
                <a:gd name="connsiteX1" fmla="*/ 2431708 w 2856309"/>
                <a:gd name="connsiteY1" fmla="*/ 647221 h 3727291"/>
                <a:gd name="connsiteX2" fmla="*/ 2480557 w 2856309"/>
                <a:gd name="connsiteY2" fmla="*/ 341946 h 3727291"/>
                <a:gd name="connsiteX3" fmla="*/ 2334009 w 2856309"/>
                <a:gd name="connsiteY3" fmla="*/ 134359 h 3727291"/>
                <a:gd name="connsiteX4" fmla="*/ 1833303 w 2856309"/>
                <a:gd name="connsiteY4" fmla="*/ 38 h 3727291"/>
                <a:gd name="connsiteX5" fmla="*/ 1186048 w 2856309"/>
                <a:gd name="connsiteY5" fmla="*/ 146570 h 3727291"/>
                <a:gd name="connsiteX6" fmla="*/ 465519 w 2856309"/>
                <a:gd name="connsiteY6" fmla="*/ 598377 h 3727291"/>
                <a:gd name="connsiteX7" fmla="*/ 257909 w 2856309"/>
                <a:gd name="connsiteY7" fmla="*/ 1025762 h 3727291"/>
                <a:gd name="connsiteX8" fmla="*/ 1449 w 2856309"/>
                <a:gd name="connsiteY8" fmla="*/ 2002641 h 3727291"/>
                <a:gd name="connsiteX9" fmla="*/ 380032 w 2856309"/>
                <a:gd name="connsiteY9" fmla="*/ 3199319 h 3727291"/>
                <a:gd name="connsiteX10" fmla="*/ 1576843 w 2856309"/>
                <a:gd name="connsiteY10" fmla="*/ 3675548 h 3727291"/>
                <a:gd name="connsiteX11" fmla="*/ 2590469 w 2856309"/>
                <a:gd name="connsiteY11" fmla="*/ 3638915 h 3727291"/>
                <a:gd name="connsiteX12" fmla="*/ 2846928 w 2856309"/>
                <a:gd name="connsiteY12" fmla="*/ 3003943 h 3727291"/>
                <a:gd name="connsiteX13" fmla="*/ 2761441 w 2856309"/>
                <a:gd name="connsiteY13" fmla="*/ 2124751 h 3727291"/>
                <a:gd name="connsiteX14" fmla="*/ 2395071 w 2856309"/>
                <a:gd name="connsiteY14" fmla="*/ 1343248 h 3727291"/>
                <a:gd name="connsiteX15" fmla="*/ 2175248 w 2856309"/>
                <a:gd name="connsiteY15" fmla="*/ 1135661 h 3727291"/>
                <a:gd name="connsiteX16" fmla="*/ 2138611 w 2856309"/>
                <a:gd name="connsiteY16" fmla="*/ 952496 h 3727291"/>
                <a:gd name="connsiteX17" fmla="*/ 2199673 w 2856309"/>
                <a:gd name="connsiteY17" fmla="*/ 854808 h 372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6309" h="3727291">
                  <a:moveTo>
                    <a:pt x="2199673" y="854808"/>
                  </a:moveTo>
                  <a:cubicBezTo>
                    <a:pt x="2248523" y="803929"/>
                    <a:pt x="2384894" y="732698"/>
                    <a:pt x="2431708" y="647221"/>
                  </a:cubicBezTo>
                  <a:cubicBezTo>
                    <a:pt x="2478522" y="561744"/>
                    <a:pt x="2496840" y="427423"/>
                    <a:pt x="2480557" y="341946"/>
                  </a:cubicBezTo>
                  <a:cubicBezTo>
                    <a:pt x="2464274" y="256469"/>
                    <a:pt x="2441885" y="191344"/>
                    <a:pt x="2334009" y="134359"/>
                  </a:cubicBezTo>
                  <a:cubicBezTo>
                    <a:pt x="2226133" y="77374"/>
                    <a:pt x="2024630" y="-1997"/>
                    <a:pt x="1833303" y="38"/>
                  </a:cubicBezTo>
                  <a:cubicBezTo>
                    <a:pt x="1641976" y="2073"/>
                    <a:pt x="1414012" y="46847"/>
                    <a:pt x="1186048" y="146570"/>
                  </a:cubicBezTo>
                  <a:cubicBezTo>
                    <a:pt x="958084" y="246293"/>
                    <a:pt x="620209" y="451845"/>
                    <a:pt x="465519" y="598377"/>
                  </a:cubicBezTo>
                  <a:cubicBezTo>
                    <a:pt x="310829" y="744909"/>
                    <a:pt x="335254" y="791718"/>
                    <a:pt x="257909" y="1025762"/>
                  </a:cubicBezTo>
                  <a:cubicBezTo>
                    <a:pt x="180564" y="1259806"/>
                    <a:pt x="-18905" y="1640382"/>
                    <a:pt x="1449" y="2002641"/>
                  </a:cubicBezTo>
                  <a:cubicBezTo>
                    <a:pt x="21803" y="2364900"/>
                    <a:pt x="117466" y="2920501"/>
                    <a:pt x="380032" y="3199319"/>
                  </a:cubicBezTo>
                  <a:cubicBezTo>
                    <a:pt x="642598" y="3478137"/>
                    <a:pt x="1208437" y="3602282"/>
                    <a:pt x="1576843" y="3675548"/>
                  </a:cubicBezTo>
                  <a:cubicBezTo>
                    <a:pt x="1945249" y="3748814"/>
                    <a:pt x="2378788" y="3750849"/>
                    <a:pt x="2590469" y="3638915"/>
                  </a:cubicBezTo>
                  <a:cubicBezTo>
                    <a:pt x="2802150" y="3526981"/>
                    <a:pt x="2818433" y="3256304"/>
                    <a:pt x="2846928" y="3003943"/>
                  </a:cubicBezTo>
                  <a:cubicBezTo>
                    <a:pt x="2875423" y="2751582"/>
                    <a:pt x="2836750" y="2401533"/>
                    <a:pt x="2761441" y="2124751"/>
                  </a:cubicBezTo>
                  <a:cubicBezTo>
                    <a:pt x="2686132" y="1847969"/>
                    <a:pt x="2492770" y="1508096"/>
                    <a:pt x="2395071" y="1343248"/>
                  </a:cubicBezTo>
                  <a:cubicBezTo>
                    <a:pt x="2297372" y="1178400"/>
                    <a:pt x="2217991" y="1200786"/>
                    <a:pt x="2175248" y="1135661"/>
                  </a:cubicBezTo>
                  <a:cubicBezTo>
                    <a:pt x="2132505" y="1070536"/>
                    <a:pt x="2134540" y="1001340"/>
                    <a:pt x="2138611" y="952496"/>
                  </a:cubicBezTo>
                  <a:cubicBezTo>
                    <a:pt x="2142682" y="903652"/>
                    <a:pt x="2150823" y="905687"/>
                    <a:pt x="2199673" y="854808"/>
                  </a:cubicBezTo>
                  <a:close/>
                </a:path>
              </a:pathLst>
            </a:cu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918753" y="2118069"/>
              <a:ext cx="612462" cy="472191"/>
              <a:chOff x="4918753" y="2118069"/>
              <a:chExt cx="612462" cy="472191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041678" y="2121359"/>
                <a:ext cx="101747" cy="86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401586" y="2118069"/>
                <a:ext cx="101747" cy="86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918753" y="2357163"/>
                <a:ext cx="612462" cy="233097"/>
              </a:xfrm>
              <a:custGeom>
                <a:avLst/>
                <a:gdLst>
                  <a:gd name="connsiteX0" fmla="*/ 588814 w 612462"/>
                  <a:gd name="connsiteY0" fmla="*/ 9270 h 233097"/>
                  <a:gd name="connsiteX1" fmla="*/ 42714 w 612462"/>
                  <a:gd name="connsiteY1" fmla="*/ 9270 h 233097"/>
                  <a:gd name="connsiteX2" fmla="*/ 34247 w 612462"/>
                  <a:gd name="connsiteY2" fmla="*/ 21970 h 233097"/>
                  <a:gd name="connsiteX3" fmla="*/ 25780 w 612462"/>
                  <a:gd name="connsiteY3" fmla="*/ 51604 h 233097"/>
                  <a:gd name="connsiteX4" fmla="*/ 76580 w 612462"/>
                  <a:gd name="connsiteY4" fmla="*/ 195537 h 233097"/>
                  <a:gd name="connsiteX5" fmla="*/ 288247 w 612462"/>
                  <a:gd name="connsiteY5" fmla="*/ 229404 h 233097"/>
                  <a:gd name="connsiteX6" fmla="*/ 491447 w 612462"/>
                  <a:gd name="connsiteY6" fmla="*/ 127804 h 233097"/>
                  <a:gd name="connsiteX7" fmla="*/ 588814 w 612462"/>
                  <a:gd name="connsiteY7" fmla="*/ 9270 h 233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2462" h="233097">
                    <a:moveTo>
                      <a:pt x="588814" y="9270"/>
                    </a:moveTo>
                    <a:cubicBezTo>
                      <a:pt x="514025" y="-10486"/>
                      <a:pt x="135142" y="7153"/>
                      <a:pt x="42714" y="9270"/>
                    </a:cubicBezTo>
                    <a:cubicBezTo>
                      <a:pt x="-49714" y="11387"/>
                      <a:pt x="37069" y="14914"/>
                      <a:pt x="34247" y="21970"/>
                    </a:cubicBezTo>
                    <a:cubicBezTo>
                      <a:pt x="31425" y="29026"/>
                      <a:pt x="18725" y="22676"/>
                      <a:pt x="25780" y="51604"/>
                    </a:cubicBezTo>
                    <a:cubicBezTo>
                      <a:pt x="32835" y="80532"/>
                      <a:pt x="32835" y="165904"/>
                      <a:pt x="76580" y="195537"/>
                    </a:cubicBezTo>
                    <a:cubicBezTo>
                      <a:pt x="120324" y="225170"/>
                      <a:pt x="219103" y="240693"/>
                      <a:pt x="288247" y="229404"/>
                    </a:cubicBezTo>
                    <a:cubicBezTo>
                      <a:pt x="357391" y="218115"/>
                      <a:pt x="441352" y="164493"/>
                      <a:pt x="491447" y="127804"/>
                    </a:cubicBezTo>
                    <a:cubicBezTo>
                      <a:pt x="541542" y="91115"/>
                      <a:pt x="663603" y="29026"/>
                      <a:pt x="588814" y="927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004201" y="2335051"/>
                <a:ext cx="96963" cy="86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093025" y="2335051"/>
                <a:ext cx="96963" cy="86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177289" y="2335051"/>
                <a:ext cx="96963" cy="86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266118" y="2330818"/>
                <a:ext cx="96963" cy="86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354942" y="2330818"/>
                <a:ext cx="96963" cy="865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653367" y="3035300"/>
              <a:ext cx="702732" cy="1193800"/>
              <a:chOff x="3653367" y="3035300"/>
              <a:chExt cx="702732" cy="119380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H="1">
                <a:off x="3653367" y="3035300"/>
                <a:ext cx="245533" cy="304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3653367" y="3340100"/>
                <a:ext cx="385233" cy="732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021667" y="4072467"/>
                <a:ext cx="889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110567" y="3924300"/>
                <a:ext cx="152400" cy="148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4110567" y="4072467"/>
                <a:ext cx="190500" cy="1566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110567" y="4025900"/>
                <a:ext cx="245532" cy="465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ectangle 29"/>
          <p:cNvSpPr/>
          <p:nvPr/>
        </p:nvSpPr>
        <p:spPr>
          <a:xfrm>
            <a:off x="5249417" y="1548924"/>
            <a:ext cx="2583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  <a:latin typeface="+mn-lt"/>
              </a:rPr>
              <a:t>Thanks!</a:t>
            </a:r>
            <a:endParaRPr lang="en-US" sz="3600" dirty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4899803" y="1946153"/>
            <a:ext cx="410062" cy="17923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itle 3"/>
          <p:cNvSpPr txBox="1">
            <a:spLocks/>
          </p:cNvSpPr>
          <p:nvPr/>
        </p:nvSpPr>
        <p:spPr>
          <a:xfrm>
            <a:off x="609600" y="5105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Feel free to send me questions:</a:t>
            </a:r>
          </a:p>
          <a:p>
            <a:endParaRPr lang="en-US" dirty="0" smtClean="0"/>
          </a:p>
          <a:p>
            <a:r>
              <a:rPr lang="en-US" dirty="0" smtClean="0"/>
              <a:t>Pat Virtue</a:t>
            </a:r>
          </a:p>
          <a:p>
            <a:r>
              <a:rPr lang="en-US" dirty="0" err="1" smtClean="0"/>
              <a:t>virtue@eecs.berkeley.edu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34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915400" cy="5562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b="1" dirty="0" smtClean="0">
                <a:solidFill>
                  <a:schemeClr val="accent2"/>
                </a:solidFill>
              </a:rPr>
              <a:t>What is AI?</a:t>
            </a:r>
          </a:p>
          <a:p>
            <a:r>
              <a:rPr lang="en-US" dirty="0" smtClean="0"/>
              <a:t>Some AI history: AI winter and the resurgence!</a:t>
            </a:r>
          </a:p>
          <a:p>
            <a:r>
              <a:rPr lang="en-US" dirty="0" smtClean="0"/>
              <a:t>AI Techniques:</a:t>
            </a:r>
          </a:p>
          <a:p>
            <a:pPr lvl="1"/>
            <a:r>
              <a:rPr lang="en-US" dirty="0" smtClean="0"/>
              <a:t>Logic</a:t>
            </a:r>
          </a:p>
          <a:p>
            <a:pPr lvl="1"/>
            <a:r>
              <a:rPr lang="en-US" dirty="0"/>
              <a:t>Search &amp; Planning</a:t>
            </a:r>
          </a:p>
          <a:p>
            <a:pPr lvl="1"/>
            <a:r>
              <a:rPr lang="en-US" dirty="0"/>
              <a:t>Probability &amp; Statistics (Machine Learning)</a:t>
            </a:r>
          </a:p>
          <a:p>
            <a:r>
              <a:rPr lang="en-US" dirty="0" smtClean="0"/>
              <a:t>AI Applications</a:t>
            </a:r>
          </a:p>
          <a:p>
            <a:pPr lvl="1"/>
            <a:r>
              <a:rPr lang="en-US" dirty="0" smtClean="0"/>
              <a:t>Natural Language</a:t>
            </a:r>
          </a:p>
          <a:p>
            <a:pPr lvl="1"/>
            <a:r>
              <a:rPr lang="en-US" dirty="0" smtClean="0"/>
              <a:t>Vision / Perception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Much, much more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790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return ?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6598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001 – Always choose 1</a:t>
            </a:r>
            <a:endParaRPr lang="en-US" dirty="0"/>
          </a:p>
          <a:p>
            <a:pPr marL="0" indent="0">
              <a:buNone/>
            </a:pP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return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4600" y="3505200"/>
            <a:ext cx="4309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Courier New"/>
                <a:cs typeface="Courier New"/>
              </a:rPr>
              <a:t>1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7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002 – Always choose 2</a:t>
            </a:r>
            <a:endParaRPr lang="en-US" dirty="0"/>
          </a:p>
          <a:p>
            <a:pPr marL="0" indent="0">
              <a:buNone/>
            </a:pP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return </a:t>
            </a:r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4600" y="3505200"/>
            <a:ext cx="4309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2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0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Candy Grab 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Agent 004 – Choose the opposite of opponent</a:t>
            </a:r>
            <a:endParaRPr lang="en-US" dirty="0"/>
          </a:p>
          <a:p>
            <a:pPr marL="0" indent="0">
              <a:buNone/>
            </a:pPr>
            <a:endParaRPr lang="en-US" sz="2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function </a:t>
            </a:r>
            <a:r>
              <a:rPr lang="en-US" sz="2800" b="1" dirty="0" err="1" smtClean="0">
                <a:latin typeface="Courier New"/>
                <a:cs typeface="Courier New"/>
              </a:rPr>
              <a:t>takeTurn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numPiecesAvailable</a:t>
            </a:r>
            <a:r>
              <a:rPr lang="en-US" sz="28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Courier New"/>
                <a:cs typeface="Courier New"/>
              </a:rPr>
              <a:t>	return ? 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027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56399</TotalTime>
  <Pages>47</Pages>
  <Words>1998</Words>
  <Application>Microsoft Macintosh PowerPoint</Application>
  <PresentationFormat>Letter Paper (8.5x11 in)</PresentationFormat>
  <Paragraphs>408</Paragraphs>
  <Slides>43</Slides>
  <Notes>29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Candy Grab Game</vt:lpstr>
      <vt:lpstr>PowerPoint Presentation</vt:lpstr>
      <vt:lpstr>What I Do…</vt:lpstr>
      <vt:lpstr>Outline</vt:lpstr>
      <vt:lpstr>Outline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Candy Grab Game</vt:lpstr>
      <vt:lpstr>AI Games in the News</vt:lpstr>
      <vt:lpstr>So what is AI?</vt:lpstr>
      <vt:lpstr>Sci-Fi AI?</vt:lpstr>
      <vt:lpstr>So what is AI?</vt:lpstr>
      <vt:lpstr>Turing Test for Intelligence</vt:lpstr>
      <vt:lpstr>So what is AI?</vt:lpstr>
      <vt:lpstr>AI Definition by John McCarthy</vt:lpstr>
      <vt:lpstr>Outline</vt:lpstr>
      <vt:lpstr>A Brief History of AI</vt:lpstr>
      <vt:lpstr>Clicker Question</vt:lpstr>
      <vt:lpstr>Revival of AI: Big Ideas</vt:lpstr>
      <vt:lpstr>Summary of AI History</vt:lpstr>
      <vt:lpstr>Outline</vt:lpstr>
      <vt:lpstr>What intelligent things do people do?</vt:lpstr>
      <vt:lpstr>Techniques: Logic</vt:lpstr>
      <vt:lpstr>Techniques: Logic</vt:lpstr>
      <vt:lpstr>Techniques: Search &amp; Planning</vt:lpstr>
      <vt:lpstr>Techniques: Machine Learning</vt:lpstr>
      <vt:lpstr>Techniques: Machine Learning</vt:lpstr>
      <vt:lpstr>Example: Neural Network</vt:lpstr>
      <vt:lpstr>Example: Neural Network</vt:lpstr>
      <vt:lpstr>Outline</vt:lpstr>
      <vt:lpstr>Application: Natural Language</vt:lpstr>
      <vt:lpstr>Application: Vision (Perception)</vt:lpstr>
      <vt:lpstr>Application: Vision (Perception)</vt:lpstr>
      <vt:lpstr>PowerPoint Presentation</vt:lpstr>
      <vt:lpstr>PowerPoint Presentation</vt:lpstr>
      <vt:lpstr>Application: Much, Much More</vt:lpstr>
      <vt:lpstr>Summary</vt:lpstr>
      <vt:lpstr>That’s all folks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Patrick Virtue</cp:lastModifiedBy>
  <cp:revision>3231</cp:revision>
  <cp:lastPrinted>2015-03-04T01:01:43Z</cp:lastPrinted>
  <dcterms:created xsi:type="dcterms:W3CDTF">2014-01-14T09:53:08Z</dcterms:created>
  <dcterms:modified xsi:type="dcterms:W3CDTF">2015-03-04T22:23:49Z</dcterms:modified>
</cp:coreProperties>
</file>